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34" r:id="rId1"/>
  </p:sldMasterIdLst>
  <p:sldIdLst>
    <p:sldId id="329" r:id="rId2"/>
    <p:sldId id="334" r:id="rId3"/>
    <p:sldId id="330" r:id="rId4"/>
    <p:sldId id="331" r:id="rId5"/>
    <p:sldId id="320" r:id="rId6"/>
    <p:sldId id="321" r:id="rId7"/>
    <p:sldId id="322" r:id="rId8"/>
    <p:sldId id="323" r:id="rId9"/>
    <p:sldId id="335" r:id="rId10"/>
    <p:sldId id="336" r:id="rId11"/>
    <p:sldId id="327" r:id="rId12"/>
    <p:sldId id="337" r:id="rId13"/>
    <p:sldId id="310" r:id="rId14"/>
    <p:sldId id="328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3" d="100"/>
          <a:sy n="83" d="100"/>
        </p:scale>
        <p:origin x="68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4-18T07:43:11.138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4-18T07:43:11.141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14075-D7B2-4416-A75B-0E92F2DF76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AD3E97-DFCB-4E6B-9695-E90C80C611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90ED20-9B04-43B8-99CF-59A61C3DE2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9C7DF-E9B8-441A-92BD-9CB26EB86327}" type="datetimeFigureOut">
              <a:rPr lang="ru-RU" smtClean="0"/>
              <a:t>23.04.2023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C92944-BAF1-46C8-B573-30453C5873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A5D4C9-7F68-467F-87A0-52B3A68F9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3E817-AA64-41F6-A874-4AFB9D995FB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797633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38891C-02C0-42B7-BABC-35095027F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57D932-39EE-4513-92D8-022E2E824E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DE2836-3A7B-4EF1-9837-C9407536FE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9C7DF-E9B8-441A-92BD-9CB26EB86327}" type="datetimeFigureOut">
              <a:rPr lang="ru-RU" smtClean="0"/>
              <a:t>23.04.2023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5D55E4-BF93-4AB1-93E9-7A562EC4F7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8B5A47-8B5B-4374-8E6C-7BD74D43E6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3E817-AA64-41F6-A874-4AFB9D995FB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047011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EB60AD0-F5E3-4A71-A1F1-F68227430E6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870C83-E1AE-4B25-934F-D8622CE1FF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EF266C-12BF-463A-9A93-6D48BD950D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9C7DF-E9B8-441A-92BD-9CB26EB86327}" type="datetimeFigureOut">
              <a:rPr lang="ru-RU" smtClean="0"/>
              <a:t>23.04.2023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A7E19D-1D3D-4A3A-90F3-34D4E8CFDD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848070-6960-4945-9893-EE17E4189D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3E817-AA64-41F6-A874-4AFB9D995FB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535595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60309D-BF30-4866-9359-B235D4980B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E0CAB6-443C-474F-BEA0-012C570B07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E4DF78-52DF-4288-AB94-94C0EB6D8C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9C7DF-E9B8-441A-92BD-9CB26EB86327}" type="datetimeFigureOut">
              <a:rPr lang="ru-RU" smtClean="0"/>
              <a:t>23.04.2023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5A4571-51C4-4C14-936C-0281662519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41D873-94C2-4965-A8D7-8EA6DF0858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3E817-AA64-41F6-A874-4AFB9D995FB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305011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C3C47-FD32-42D0-A543-9AA20A75C9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0D68BA-6C2E-4E73-A78D-CF0D603CC6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12D6CC-2AC8-43DF-A07E-D85D61499F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9C7DF-E9B8-441A-92BD-9CB26EB86327}" type="datetimeFigureOut">
              <a:rPr lang="ru-RU" smtClean="0"/>
              <a:t>23.04.2023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7F1ED3-D9D7-43AD-8DA8-D4770F0520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6D0FA8-822D-4882-9354-B44F8C945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3E817-AA64-41F6-A874-4AFB9D995FB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841664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197C38-D3BC-4FDF-BBC5-A55F30A5C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F5A68A-A167-4219-B5E5-11807240DF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ED2A4F-F9A1-4C1C-8410-51CB316DE6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B4F624-4785-4228-905B-1B486BB3A2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9C7DF-E9B8-441A-92BD-9CB26EB86327}" type="datetimeFigureOut">
              <a:rPr lang="ru-RU" smtClean="0"/>
              <a:t>23.04.2023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B0873B-0BCE-4552-BDE3-F1BF51E204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AE047C-6DE8-4CCD-BB7B-34E23E7C72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3E817-AA64-41F6-A874-4AFB9D995FB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542729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E4A37-A8CB-4671-9851-55FF234FEF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6C397D-DC4D-4AA3-819C-C210C71421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680C74-3BD0-4201-B26A-707BE8E5CD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9E656F-B9F0-4E82-BE3A-9E4BB9FC31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D51048E-D918-4B28-9D23-09D23FCB141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CC1262A-3F70-4F25-B2AA-171F486CA0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9C7DF-E9B8-441A-92BD-9CB26EB86327}" type="datetimeFigureOut">
              <a:rPr lang="ru-RU" smtClean="0"/>
              <a:t>23.04.2023</a:t>
            </a:fld>
            <a:endParaRPr lang="ru-R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9E00FED-C14E-4DED-A8BB-784FB5784D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0281641-20F1-4AE5-B313-144BC90F98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3E817-AA64-41F6-A874-4AFB9D995FB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39576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97BA95-32A0-4939-96BC-89E4AD53D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EB329E-DA65-4B10-BEC2-48E735F35C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9C7DF-E9B8-441A-92BD-9CB26EB86327}" type="datetimeFigureOut">
              <a:rPr lang="ru-RU" smtClean="0"/>
              <a:t>23.04.2023</a:t>
            </a:fld>
            <a:endParaRPr lang="ru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081D40-E8D8-4869-929D-6395202BE0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F73BC5-ED16-4D6E-95FD-DF8C3D85B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3E817-AA64-41F6-A874-4AFB9D995FB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38519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6537E72-D969-4328-98A1-114A517BF6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9C7DF-E9B8-441A-92BD-9CB26EB86327}" type="datetimeFigureOut">
              <a:rPr lang="ru-RU" smtClean="0"/>
              <a:t>23.04.2023</a:t>
            </a:fld>
            <a:endParaRPr lang="ru-R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A2065DD-034E-46C4-8234-4C9269BEF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E596F6-DFED-4699-93F3-9B0FE6536E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3E817-AA64-41F6-A874-4AFB9D995FB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881627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EA7F89-9A79-45A0-89CC-4E15269453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5EE1F9-B539-4A58-A0BB-AC94D403FB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F77D84-3503-452A-8B19-AA466469D9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D5409C-BFAB-46C7-8227-4CD60FF266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9C7DF-E9B8-441A-92BD-9CB26EB86327}" type="datetimeFigureOut">
              <a:rPr lang="ru-RU" smtClean="0"/>
              <a:t>23.04.2023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5E904B-F58D-48E7-9EF4-D1AFB72A3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F22494-E038-4D9B-9CC8-EA6A9A006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3E817-AA64-41F6-A874-4AFB9D995FB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985810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378447-1C95-4D55-80BA-54A1B0D636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FB40496-B020-4210-8B98-5003370C8A8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038995-2ED6-4233-983F-0754DCB201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C5396A-93D3-4E63-BE26-939831A1DD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9C7DF-E9B8-441A-92BD-9CB26EB86327}" type="datetimeFigureOut">
              <a:rPr lang="ru-RU" smtClean="0"/>
              <a:t>23.04.2023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7EB7ED-1A1E-4139-B417-706F0C0BF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29537A-8DFD-4EBC-A868-2AAFC8696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3E817-AA64-41F6-A874-4AFB9D995FB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513195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07CA5A1-6405-4B57-AF95-2D378CEA7D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C0AC3D-1F87-48AA-9460-81B01A2106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FB46A4-5189-4576-BCB5-A4762E2F04C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0A3CF6-66A2-42FE-9D32-6D6A55A1BB51}" type="datetimeFigureOut">
              <a:rPr lang="en-GB" smtClean="0"/>
              <a:t>23/04/2023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C8C87A-C28C-49F5-827F-655C051339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CE96CA-EA37-464F-A987-00DE26C06F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7B47C9-A244-423E-83FF-6A7B33A90B3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60308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5" r:id="rId1"/>
    <p:sldLayoutId id="2147483936" r:id="rId2"/>
    <p:sldLayoutId id="2147483937" r:id="rId3"/>
    <p:sldLayoutId id="2147483938" r:id="rId4"/>
    <p:sldLayoutId id="2147483939" r:id="rId5"/>
    <p:sldLayoutId id="2147483940" r:id="rId6"/>
    <p:sldLayoutId id="2147483941" r:id="rId7"/>
    <p:sldLayoutId id="2147483942" r:id="rId8"/>
    <p:sldLayoutId id="2147483943" r:id="rId9"/>
    <p:sldLayoutId id="2147483944" r:id="rId10"/>
    <p:sldLayoutId id="214748394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7" Type="http://schemas.openxmlformats.org/officeDocument/2006/relationships/image" Target="../media/image3.em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2.xml"/><Relationship Id="rId5" Type="http://schemas.openxmlformats.org/officeDocument/2006/relationships/image" Target="../media/image30.png"/><Relationship Id="rId4" Type="http://schemas.openxmlformats.org/officeDocument/2006/relationships/customXml" Target="../ink/ink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jpg"/><Relationship Id="rId4" Type="http://schemas.openxmlformats.org/officeDocument/2006/relationships/image" Target="../media/image35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7" Type="http://schemas.openxmlformats.org/officeDocument/2006/relationships/image" Target="../media/image1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jpg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jpg"/><Relationship Id="rId4" Type="http://schemas.openxmlformats.org/officeDocument/2006/relationships/image" Target="../media/image19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g"/><Relationship Id="rId3" Type="http://schemas.openxmlformats.org/officeDocument/2006/relationships/image" Target="../media/image22.jpg"/><Relationship Id="rId7" Type="http://schemas.openxmlformats.org/officeDocument/2006/relationships/image" Target="../media/image26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jpg"/><Relationship Id="rId5" Type="http://schemas.openxmlformats.org/officeDocument/2006/relationships/image" Target="../media/image24.jpg"/><Relationship Id="rId4" Type="http://schemas.openxmlformats.org/officeDocument/2006/relationships/image" Target="../media/image23.jpg"/><Relationship Id="rId9" Type="http://schemas.openxmlformats.org/officeDocument/2006/relationships/image" Target="../media/image28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jpg"/><Relationship Id="rId4" Type="http://schemas.openxmlformats.org/officeDocument/2006/relationships/image" Target="../media/image3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>
            <a:extLst>
              <a:ext uri="{FF2B5EF4-FFF2-40B4-BE49-F238E27FC236}">
                <a16:creationId xmlns:a16="http://schemas.microsoft.com/office/drawing/2014/main" id="{F86833CC-B2B0-41C9-8234-D42C8F02855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2161615"/>
            <a:ext cx="12179565" cy="9134674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4D70647-CE90-4032-97D9-63FBD24723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176" y="691455"/>
            <a:ext cx="8443759" cy="561386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01233E2-89D1-4631-9EA2-F829C9433637}"/>
              </a:ext>
            </a:extLst>
          </p:cNvPr>
          <p:cNvSpPr txBox="1"/>
          <p:nvPr/>
        </p:nvSpPr>
        <p:spPr>
          <a:xfrm>
            <a:off x="740944" y="1340960"/>
            <a:ext cx="10963880" cy="3290152"/>
          </a:xfrm>
          <a:prstGeom prst="rect">
            <a:avLst/>
          </a:prstGeom>
          <a:noFill/>
        </p:spPr>
        <p:txBody>
          <a:bodyPr wrap="square" lIns="76727" tIns="38364" rIns="76727" bIns="38364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ru-RU" sz="3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ВЫПУСКНАЯ КВАЛИФИКАЦИОННАЯ РАБОТА</a:t>
            </a:r>
          </a:p>
          <a:p>
            <a:pPr algn="ctr">
              <a:spcAft>
                <a:spcPts val="1200"/>
              </a:spcAft>
            </a:pPr>
            <a:r>
              <a:rPr lang="ru-RU" sz="3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 курсу </a:t>
            </a:r>
          </a:p>
          <a:p>
            <a:pPr algn="ctr"/>
            <a:r>
              <a:rPr lang="ru-RU" sz="3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«</a:t>
            </a:r>
            <a:r>
              <a:rPr lang="en-US" sz="3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Science</a:t>
            </a:r>
            <a:r>
              <a:rPr lang="ru-RU" sz="3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»</a:t>
            </a:r>
          </a:p>
          <a:p>
            <a:pPr algn="ctr"/>
            <a:r>
              <a:rPr lang="ru-RU" sz="3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 тему 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ru-RU" sz="3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«Прогнозирование конечных свойств новых материалов </a:t>
            </a:r>
          </a:p>
          <a:p>
            <a:pPr algn="ctr"/>
            <a:r>
              <a:rPr lang="ru-RU" sz="3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ru-RU" sz="30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композиционных материалов)</a:t>
            </a:r>
            <a:endParaRPr lang="en-US" sz="3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Рукописный ввод 8">
                <a:extLst>
                  <a:ext uri="{FF2B5EF4-FFF2-40B4-BE49-F238E27FC236}">
                    <a16:creationId xmlns:a16="http://schemas.microsoft.com/office/drawing/2014/main" id="{1DEC865F-1443-4D03-9F29-4BD6D11BECA3}"/>
                  </a:ext>
                </a:extLst>
              </p14:cNvPr>
              <p14:cNvContentPartPr/>
              <p14:nvPr/>
            </p14:nvContentPartPr>
            <p14:xfrm>
              <a:off x="1168686" y="-205132"/>
              <a:ext cx="270" cy="359"/>
            </p14:xfrm>
          </p:contentPart>
        </mc:Choice>
        <mc:Fallback xmlns="">
          <p:pic>
            <p:nvPicPr>
              <p:cNvPr id="9" name="Рукописный ввод 8">
                <a:extLst>
                  <a:ext uri="{FF2B5EF4-FFF2-40B4-BE49-F238E27FC236}">
                    <a16:creationId xmlns:a16="http://schemas.microsoft.com/office/drawing/2014/main" id="{1DEC865F-1443-4D03-9F29-4BD6D11BECA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28186" y="-312832"/>
                <a:ext cx="81000" cy="21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" name="Рукописный ввод 9">
                <a:extLst>
                  <a:ext uri="{FF2B5EF4-FFF2-40B4-BE49-F238E27FC236}">
                    <a16:creationId xmlns:a16="http://schemas.microsoft.com/office/drawing/2014/main" id="{D4F611E5-5BF3-432E-86BD-75D9FA62FAF5}"/>
                  </a:ext>
                </a:extLst>
              </p14:cNvPr>
              <p14:cNvContentPartPr/>
              <p14:nvPr/>
            </p14:nvContentPartPr>
            <p14:xfrm>
              <a:off x="1805456" y="-167729"/>
              <a:ext cx="270" cy="359"/>
            </p14:xfrm>
          </p:contentPart>
        </mc:Choice>
        <mc:Fallback xmlns="">
          <p:pic>
            <p:nvPicPr>
              <p:cNvPr id="10" name="Рукописный ввод 9">
                <a:extLst>
                  <a:ext uri="{FF2B5EF4-FFF2-40B4-BE49-F238E27FC236}">
                    <a16:creationId xmlns:a16="http://schemas.microsoft.com/office/drawing/2014/main" id="{D4F611E5-5BF3-432E-86BD-75D9FA62FAF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64956" y="-275429"/>
                <a:ext cx="81000" cy="215400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Номер слайда 2">
            <a:extLst>
              <a:ext uri="{FF2B5EF4-FFF2-40B4-BE49-F238E27FC236}">
                <a16:creationId xmlns:a16="http://schemas.microsoft.com/office/drawing/2014/main" id="{B38EA520-EE3C-4838-9405-03116C1804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9072" y="6340166"/>
            <a:ext cx="2057757" cy="364195"/>
          </a:xfrm>
        </p:spPr>
        <p:txBody>
          <a:bodyPr/>
          <a:lstStyle/>
          <a:p>
            <a:fld id="{309D7BF6-3F62-4889-97F0-07DE7A19119D}" type="slidenum">
              <a:rPr lang="ru-RU" smtClean="0"/>
              <a:t>1</a:t>
            </a:fld>
            <a:endParaRPr lang="ru-RU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AE7A6181-1539-49CD-911A-68D76D3FDA2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775" y="568837"/>
            <a:ext cx="3522006" cy="81135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8B2FD1F-F6FD-4E11-981A-E2AD1882D626}"/>
              </a:ext>
            </a:extLst>
          </p:cNvPr>
          <p:cNvSpPr txBox="1"/>
          <p:nvPr/>
        </p:nvSpPr>
        <p:spPr>
          <a:xfrm>
            <a:off x="592826" y="5235057"/>
            <a:ext cx="792400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Слушатель: Яманкин Андрей Геннадьевич</a:t>
            </a:r>
          </a:p>
        </p:txBody>
      </p:sp>
    </p:spTree>
    <p:extLst>
      <p:ext uri="{BB962C8B-B14F-4D97-AF65-F5344CB8AC3E}">
        <p14:creationId xmlns:p14="http://schemas.microsoft.com/office/powerpoint/2010/main" val="109945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0BD2D19-ACED-4D05-B3DF-F27B971E47F2}"/>
              </a:ext>
            </a:extLst>
          </p:cNvPr>
          <p:cNvSpPr/>
          <p:nvPr/>
        </p:nvSpPr>
        <p:spPr>
          <a:xfrm>
            <a:off x="-17374" y="-114228"/>
            <a:ext cx="3691782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lvl="5">
              <a:lnSpc>
                <a:spcPct val="110000"/>
              </a:lnSpc>
              <a:buClr>
                <a:schemeClr val="bg1"/>
              </a:buClr>
            </a:pPr>
            <a:endParaRPr lang="ru-RU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AE9238-2478-46F1-BDD5-323A54A96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58" y="5997590"/>
            <a:ext cx="3523793" cy="810838"/>
          </a:xfrm>
          <a:prstGeom prst="rect">
            <a:avLst/>
          </a:prstGeom>
        </p:spPr>
      </p:pic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DE8029AB-4342-44EA-B32B-A9C730864718}"/>
              </a:ext>
            </a:extLst>
          </p:cNvPr>
          <p:cNvSpPr txBox="1">
            <a:spLocks/>
          </p:cNvSpPr>
          <p:nvPr/>
        </p:nvSpPr>
        <p:spPr>
          <a:xfrm>
            <a:off x="144714" y="49573"/>
            <a:ext cx="3367607" cy="144594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8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Разработка и обучение моделей:</a:t>
            </a: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73E55286-D386-4C71-89FF-FFBB1E76ACFF}"/>
              </a:ext>
            </a:extLst>
          </p:cNvPr>
          <p:cNvSpPr txBox="1">
            <a:spLocks/>
          </p:cNvSpPr>
          <p:nvPr/>
        </p:nvSpPr>
        <p:spPr>
          <a:xfrm>
            <a:off x="146222" y="3379805"/>
            <a:ext cx="3418663" cy="26996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endParaRPr lang="ru-RU" sz="1700" cap="none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Объект 2">
            <a:extLst>
              <a:ext uri="{FF2B5EF4-FFF2-40B4-BE49-F238E27FC236}">
                <a16:creationId xmlns:a16="http://schemas.microsoft.com/office/drawing/2014/main" id="{AED70D87-8212-4A15-9CC4-2E4A323EFA85}"/>
              </a:ext>
            </a:extLst>
          </p:cNvPr>
          <p:cNvSpPr txBox="1">
            <a:spLocks/>
          </p:cNvSpPr>
          <p:nvPr/>
        </p:nvSpPr>
        <p:spPr>
          <a:xfrm>
            <a:off x="199049" y="1054462"/>
            <a:ext cx="3511318" cy="1887219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ru-RU" sz="15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Прогнозирование модуля упругости при растяжении: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Оценка качества работы моделей</a:t>
            </a:r>
          </a:p>
        </p:txBody>
      </p:sp>
      <p:pic>
        <p:nvPicPr>
          <p:cNvPr id="8" name="Рисунок 7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569A06DB-9CBC-38B5-7361-E27ECA1E12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7507" y="114228"/>
            <a:ext cx="6196653" cy="3072182"/>
          </a:xfrm>
          <a:prstGeom prst="rect">
            <a:avLst/>
          </a:prstGeom>
        </p:spPr>
      </p:pic>
      <p:sp>
        <p:nvSpPr>
          <p:cNvPr id="9" name="Объект 2">
            <a:extLst>
              <a:ext uri="{FF2B5EF4-FFF2-40B4-BE49-F238E27FC236}">
                <a16:creationId xmlns:a16="http://schemas.microsoft.com/office/drawing/2014/main" id="{32E96128-1D64-7AB9-98F0-95D7A78CF506}"/>
              </a:ext>
            </a:extLst>
          </p:cNvPr>
          <p:cNvSpPr txBox="1">
            <a:spLocks/>
          </p:cNvSpPr>
          <p:nvPr/>
        </p:nvSpPr>
        <p:spPr>
          <a:xfrm>
            <a:off x="217852" y="2599996"/>
            <a:ext cx="3511318" cy="1887219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ru-RU" sz="15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Прогнозирование прочности при растяжении: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Оценка качества работы моделей</a:t>
            </a:r>
          </a:p>
        </p:txBody>
      </p:sp>
      <p:pic>
        <p:nvPicPr>
          <p:cNvPr id="12" name="Рисунок 11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06A252C2-7649-4501-CA08-03D8BD2077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2967" y="3367032"/>
            <a:ext cx="6271193" cy="3281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6797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0BD2D19-ACED-4D05-B3DF-F27B971E47F2}"/>
              </a:ext>
            </a:extLst>
          </p:cNvPr>
          <p:cNvSpPr/>
          <p:nvPr/>
        </p:nvSpPr>
        <p:spPr>
          <a:xfrm>
            <a:off x="-17374" y="0"/>
            <a:ext cx="3691782" cy="2355273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lvl="5">
              <a:lnSpc>
                <a:spcPct val="110000"/>
              </a:lnSpc>
              <a:buClr>
                <a:schemeClr val="bg1"/>
              </a:buClr>
            </a:pPr>
            <a:endParaRPr lang="ru-RU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AE9238-2478-46F1-BDD5-323A54A96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20" y="1379408"/>
            <a:ext cx="3523793" cy="810838"/>
          </a:xfrm>
          <a:prstGeom prst="rect">
            <a:avLst/>
          </a:prstGeom>
        </p:spPr>
      </p:pic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DE8029AB-4342-44EA-B32B-A9C730864718}"/>
              </a:ext>
            </a:extLst>
          </p:cNvPr>
          <p:cNvSpPr txBox="1">
            <a:spLocks/>
          </p:cNvSpPr>
          <p:nvPr/>
        </p:nvSpPr>
        <p:spPr>
          <a:xfrm>
            <a:off x="144714" y="49573"/>
            <a:ext cx="3367607" cy="1445942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8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Нейронная сеть для соотношения «матрица-наполнитель»:</a:t>
            </a: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73E55286-D386-4C71-89FF-FFBB1E76ACFF}"/>
              </a:ext>
            </a:extLst>
          </p:cNvPr>
          <p:cNvSpPr txBox="1">
            <a:spLocks/>
          </p:cNvSpPr>
          <p:nvPr/>
        </p:nvSpPr>
        <p:spPr>
          <a:xfrm>
            <a:off x="146222" y="3379805"/>
            <a:ext cx="3418663" cy="26996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endParaRPr lang="ru-RU" sz="1700" cap="none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Рисунок 10" descr="Изображение выглядит как стол&#10;&#10;Автоматически созданное описание">
            <a:extLst>
              <a:ext uri="{FF2B5EF4-FFF2-40B4-BE49-F238E27FC236}">
                <a16:creationId xmlns:a16="http://schemas.microsoft.com/office/drawing/2014/main" id="{7059A3F3-2EB5-7D77-DC87-CCA87CED6C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15" y="3428999"/>
            <a:ext cx="3813482" cy="3149527"/>
          </a:xfrm>
          <a:prstGeom prst="rect">
            <a:avLst/>
          </a:prstGeom>
        </p:spPr>
      </p:pic>
      <p:pic>
        <p:nvPicPr>
          <p:cNvPr id="15" name="Рисунок 14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508833B1-3E72-58D6-0D2E-DD43AE052C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758" y="114038"/>
            <a:ext cx="6829335" cy="3552798"/>
          </a:xfrm>
          <a:prstGeom prst="rect">
            <a:avLst/>
          </a:prstGeom>
        </p:spPr>
      </p:pic>
      <p:pic>
        <p:nvPicPr>
          <p:cNvPr id="17" name="Рисунок 16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8D176E84-8C68-6EE7-158B-B700203D94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6552" y="3764752"/>
            <a:ext cx="6670675" cy="2699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4938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0BD2D19-ACED-4D05-B3DF-F27B971E47F2}"/>
              </a:ext>
            </a:extLst>
          </p:cNvPr>
          <p:cNvSpPr/>
          <p:nvPr/>
        </p:nvSpPr>
        <p:spPr>
          <a:xfrm>
            <a:off x="-17374" y="0"/>
            <a:ext cx="3691782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lvl="5">
              <a:lnSpc>
                <a:spcPct val="110000"/>
              </a:lnSpc>
              <a:buClr>
                <a:schemeClr val="bg1"/>
              </a:buClr>
            </a:pPr>
            <a:endParaRPr lang="ru-RU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AE9238-2478-46F1-BDD5-323A54A96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20" y="5997589"/>
            <a:ext cx="3523793" cy="810838"/>
          </a:xfrm>
          <a:prstGeom prst="rect">
            <a:avLst/>
          </a:prstGeom>
        </p:spPr>
      </p:pic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DE8029AB-4342-44EA-B32B-A9C730864718}"/>
              </a:ext>
            </a:extLst>
          </p:cNvPr>
          <p:cNvSpPr txBox="1">
            <a:spLocks/>
          </p:cNvSpPr>
          <p:nvPr/>
        </p:nvSpPr>
        <p:spPr>
          <a:xfrm>
            <a:off x="144714" y="49573"/>
            <a:ext cx="3367607" cy="1445942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8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Нейронная сеть для соотношения «матрица-наполнитель»:</a:t>
            </a: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73E55286-D386-4C71-89FF-FFBB1E76ACFF}"/>
              </a:ext>
            </a:extLst>
          </p:cNvPr>
          <p:cNvSpPr txBox="1">
            <a:spLocks/>
          </p:cNvSpPr>
          <p:nvPr/>
        </p:nvSpPr>
        <p:spPr>
          <a:xfrm>
            <a:off x="146222" y="3379805"/>
            <a:ext cx="3418663" cy="26996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endParaRPr lang="ru-RU" sz="1700" cap="none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Рисунок 6" descr="Изображение выглядит как диаграмма&#10;&#10;Автоматически созданное описание">
            <a:extLst>
              <a:ext uri="{FF2B5EF4-FFF2-40B4-BE49-F238E27FC236}">
                <a16:creationId xmlns:a16="http://schemas.microsoft.com/office/drawing/2014/main" id="{72CD6AB7-8D02-8A52-E244-BA5D030C41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6728" y="41776"/>
            <a:ext cx="5929746" cy="3467246"/>
          </a:xfrm>
          <a:prstGeom prst="rect">
            <a:avLst/>
          </a:prstGeom>
        </p:spPr>
      </p:pic>
      <p:pic>
        <p:nvPicPr>
          <p:cNvPr id="9" name="Рисунок 8" descr="Изображение выглядит как диаграмма&#10;&#10;Автоматически созданное описание">
            <a:extLst>
              <a:ext uri="{FF2B5EF4-FFF2-40B4-BE49-F238E27FC236}">
                <a16:creationId xmlns:a16="http://schemas.microsoft.com/office/drawing/2014/main" id="{FC8C4FF4-CFD1-6ACF-A461-1CB911E85D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6728" y="3615808"/>
            <a:ext cx="6315941" cy="3070596"/>
          </a:xfrm>
          <a:prstGeom prst="rect">
            <a:avLst/>
          </a:prstGeom>
        </p:spPr>
      </p:pic>
      <p:sp>
        <p:nvSpPr>
          <p:cNvPr id="12" name="Объект 2">
            <a:extLst>
              <a:ext uri="{FF2B5EF4-FFF2-40B4-BE49-F238E27FC236}">
                <a16:creationId xmlns:a16="http://schemas.microsoft.com/office/drawing/2014/main" id="{66ACB25F-CC69-CB3B-156E-5D9475611DE3}"/>
              </a:ext>
            </a:extLst>
          </p:cNvPr>
          <p:cNvSpPr txBox="1">
            <a:spLocks/>
          </p:cNvSpPr>
          <p:nvPr/>
        </p:nvSpPr>
        <p:spPr>
          <a:xfrm>
            <a:off x="199049" y="1357745"/>
            <a:ext cx="3511318" cy="158393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График потерь на тренировочных и тестовых выборках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Визуализация прогнозных данных для модели.</a:t>
            </a:r>
          </a:p>
        </p:txBody>
      </p:sp>
    </p:spTree>
    <p:extLst>
      <p:ext uri="{BB962C8B-B14F-4D97-AF65-F5344CB8AC3E}">
        <p14:creationId xmlns:p14="http://schemas.microsoft.com/office/powerpoint/2010/main" val="8796970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0BD2D19-ACED-4D05-B3DF-F27B971E47F2}"/>
              </a:ext>
            </a:extLst>
          </p:cNvPr>
          <p:cNvSpPr/>
          <p:nvPr/>
        </p:nvSpPr>
        <p:spPr>
          <a:xfrm>
            <a:off x="0" y="0"/>
            <a:ext cx="3691782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AE9238-2478-46F1-BDD5-323A54A96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58" y="5997590"/>
            <a:ext cx="3523793" cy="810838"/>
          </a:xfrm>
          <a:prstGeom prst="rect">
            <a:avLst/>
          </a:prstGeom>
        </p:spPr>
      </p:pic>
      <p:sp>
        <p:nvSpPr>
          <p:cNvPr id="5" name="Объект 2">
            <a:extLst>
              <a:ext uri="{FF2B5EF4-FFF2-40B4-BE49-F238E27FC236}">
                <a16:creationId xmlns:a16="http://schemas.microsoft.com/office/drawing/2014/main" id="{2D8E7F87-A3D8-43BF-B466-E1F1F44F3679}"/>
              </a:ext>
            </a:extLst>
          </p:cNvPr>
          <p:cNvSpPr txBox="1">
            <a:spLocks/>
          </p:cNvSpPr>
          <p:nvPr/>
        </p:nvSpPr>
        <p:spPr>
          <a:xfrm>
            <a:off x="93658" y="603682"/>
            <a:ext cx="3418663" cy="54864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ru-RU" sz="1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Пользовательское приложение</a:t>
            </a:r>
          </a:p>
          <a:p>
            <a:pPr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ru-RU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Репозиторий на </a:t>
            </a:r>
            <a:r>
              <a:rPr lang="en-US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github.com</a:t>
            </a: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73E55286-D386-4C71-89FF-FFBB1E76ACFF}"/>
              </a:ext>
            </a:extLst>
          </p:cNvPr>
          <p:cNvSpPr txBox="1">
            <a:spLocks/>
          </p:cNvSpPr>
          <p:nvPr/>
        </p:nvSpPr>
        <p:spPr>
          <a:xfrm>
            <a:off x="144715" y="4197512"/>
            <a:ext cx="3418663" cy="7330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Clr>
                <a:schemeClr val="bg1"/>
              </a:buClr>
              <a:buNone/>
            </a:pPr>
            <a:r>
              <a:rPr lang="ru-RU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8" name="Рисунок 7" descr="Изображение выглядит как стол&#10;&#10;Автоматически созданное описание">
            <a:extLst>
              <a:ext uri="{FF2B5EF4-FFF2-40B4-BE49-F238E27FC236}">
                <a16:creationId xmlns:a16="http://schemas.microsoft.com/office/drawing/2014/main" id="{61D4DC83-E4C7-1430-5F81-BE94B979AD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3234" y="326590"/>
            <a:ext cx="6871853" cy="2629045"/>
          </a:xfrm>
          <a:prstGeom prst="rect">
            <a:avLst/>
          </a:prstGeom>
        </p:spPr>
      </p:pic>
      <p:pic>
        <p:nvPicPr>
          <p:cNvPr id="11" name="Рисунок 10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4CB44E80-078A-DE78-9DC7-68109DF28A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3234" y="3299387"/>
            <a:ext cx="6257203" cy="301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4939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C86841D5-9ABD-4B0E-82B8-AFC33E9E18EC}"/>
              </a:ext>
            </a:extLst>
          </p:cNvPr>
          <p:cNvGrpSpPr/>
          <p:nvPr/>
        </p:nvGrpSpPr>
        <p:grpSpPr>
          <a:xfrm>
            <a:off x="8535" y="0"/>
            <a:ext cx="10381220" cy="6858000"/>
            <a:chOff x="8229600" y="0"/>
            <a:chExt cx="10381220" cy="68580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D9D120B-35C4-449C-8FB1-1D652FFBAE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229600" y="0"/>
              <a:ext cx="3962399" cy="6858000"/>
            </a:xfrm>
            <a:prstGeom prst="rect">
              <a:avLst/>
            </a:prstGeom>
          </p:spPr>
        </p:pic>
        <p:pic>
          <p:nvPicPr>
            <p:cNvPr id="4" name="Рисунок 11">
              <a:extLst>
                <a:ext uri="{FF2B5EF4-FFF2-40B4-BE49-F238E27FC236}">
                  <a16:creationId xmlns:a16="http://schemas.microsoft.com/office/drawing/2014/main" id="{3021230A-6DA9-4804-861C-E77E5D84B9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16684" y="5969916"/>
              <a:ext cx="3522006" cy="811352"/>
            </a:xfrm>
            <a:prstGeom prst="rect">
              <a:avLst/>
            </a:prstGeom>
          </p:spPr>
        </p:pic>
        <p:sp>
          <p:nvSpPr>
            <p:cNvPr id="6" name="Заголовок 1">
              <a:extLst>
                <a:ext uri="{FF2B5EF4-FFF2-40B4-BE49-F238E27FC236}">
                  <a16:creationId xmlns:a16="http://schemas.microsoft.com/office/drawing/2014/main" id="{2494EB7D-3FA2-4F31-8B00-82700A4280A2}"/>
                </a:ext>
              </a:extLst>
            </p:cNvPr>
            <p:cNvSpPr txBox="1">
              <a:spLocks/>
            </p:cNvSpPr>
            <p:nvPr/>
          </p:nvSpPr>
          <p:spPr>
            <a:xfrm>
              <a:off x="14412536" y="1828800"/>
              <a:ext cx="4198284" cy="2210716"/>
            </a:xfrm>
            <a:prstGeom prst="rect">
              <a:avLst/>
            </a:prstGeom>
          </p:spPr>
          <p:txBody>
            <a:bodyPr rtlCol="0"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ru-RU" sz="6000" b="1" dirty="0">
                  <a:solidFill>
                    <a:srgbClr val="00206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Спасибо </a:t>
              </a:r>
            </a:p>
            <a:p>
              <a:pPr algn="ctr"/>
              <a:r>
                <a:rPr lang="ru-RU" sz="6000" b="1" dirty="0">
                  <a:solidFill>
                    <a:srgbClr val="00206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за </a:t>
              </a:r>
            </a:p>
            <a:p>
              <a:pPr algn="ctr"/>
              <a:r>
                <a:rPr lang="ru-RU" sz="6000" b="1" dirty="0">
                  <a:solidFill>
                    <a:srgbClr val="00206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Внимание!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801996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3848319" y="3429000"/>
            <a:ext cx="8086725" cy="22006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0215" algn="just">
              <a:spcAft>
                <a:spcPts val="0"/>
              </a:spcAft>
            </a:pPr>
            <a:endParaRPr lang="ru-RU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450215" algn="just">
              <a:spcAft>
                <a:spcPts val="0"/>
              </a:spcAft>
            </a:pPr>
            <a:r>
              <a:rPr lang="ru-RU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Актуальность: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Созданные прогнозные модели помогут сократить количество проводимых испытаний, а также пополнить базу данных материалов возможными новыми характеристиками материалов, и цифровыми двойниками новых композитов.</a:t>
            </a:r>
          </a:p>
          <a:p>
            <a:pPr algn="just"/>
            <a:r>
              <a:rPr lang="ru-RU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Объект исследования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 процесс прогнозирования конечных свойств новых материалов. </a:t>
            </a:r>
          </a:p>
          <a:p>
            <a:pPr algn="just"/>
            <a:r>
              <a:rPr lang="ru-RU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Предмет исследования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автоматизация процесса прогнозирования конечных свойств новых материалов. </a:t>
            </a:r>
          </a:p>
          <a:p>
            <a:pPr indent="450215" algn="just">
              <a:spcAft>
                <a:spcPts val="0"/>
              </a:spcAft>
            </a:pPr>
            <a:endParaRPr lang="ru-RU" sz="9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3922650" y="1071190"/>
            <a:ext cx="7756525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0215" algn="just">
              <a:spcAft>
                <a:spcPts val="0"/>
              </a:spcAft>
            </a:pPr>
            <a:r>
              <a:rPr lang="ru-RU" sz="1600" b="1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Цели данной выпускной квалификационной работы:</a:t>
            </a:r>
            <a:endParaRPr lang="ru-RU" sz="1400" dirty="0">
              <a:solidFill>
                <a:srgbClr val="000000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spcAft>
                <a:spcPts val="0"/>
              </a:spcAft>
              <a:buFont typeface="+mj-lt"/>
              <a:buAutoNum type="arabicPeriod"/>
            </a:pPr>
            <a:r>
              <a:rPr lang="ru-RU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Обучить алгоритм машинного обучения, который будет определять значения:</a:t>
            </a:r>
            <a:endParaRPr lang="ru-RU" sz="12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spcAft>
                <a:spcPts val="0"/>
              </a:spcAft>
              <a:buFont typeface="Symbol" panose="05050102010706020507" pitchFamily="18" charset="2"/>
              <a:buChar char="-"/>
            </a:pPr>
            <a:r>
              <a:rPr lang="ru-RU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Модуль упругости при растяжении, ГПа</a:t>
            </a:r>
            <a:endParaRPr lang="ru-RU" sz="12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spcAft>
                <a:spcPts val="0"/>
              </a:spcAft>
              <a:buFont typeface="Symbol" panose="05050102010706020507" pitchFamily="18" charset="2"/>
              <a:buChar char="-"/>
            </a:pPr>
            <a:r>
              <a:rPr lang="ru-RU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Прочность при растяжении, МПа</a:t>
            </a:r>
            <a:endParaRPr lang="ru-RU" sz="12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 algn="just">
              <a:spcAft>
                <a:spcPts val="0"/>
              </a:spcAft>
            </a:pPr>
            <a:r>
              <a:rPr lang="ru-RU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2.    Написать нейронную сеть, которая будет рекомендовать:</a:t>
            </a:r>
            <a:endParaRPr lang="ru-RU" sz="12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spcAft>
                <a:spcPts val="0"/>
              </a:spcAft>
              <a:buFont typeface="Symbol" panose="05050102010706020507" pitchFamily="18" charset="2"/>
              <a:buChar char="-"/>
            </a:pPr>
            <a:r>
              <a:rPr lang="ru-RU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Соотношение матрица-наполнитель</a:t>
            </a:r>
            <a:endParaRPr lang="ru-RU" sz="12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 algn="just">
              <a:spcAft>
                <a:spcPts val="0"/>
              </a:spcAft>
            </a:pPr>
            <a:r>
              <a:rPr lang="ru-RU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3.   Написать приложение, которое будет выдавать прогнозное значение параметра «Соотношение матрица-наполнитель».</a:t>
            </a:r>
            <a:endParaRPr lang="ru-RU" sz="1200" u="none" strike="noStrike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20BD2D19-ACED-4D05-B3DF-F27B971E47F2}"/>
              </a:ext>
            </a:extLst>
          </p:cNvPr>
          <p:cNvSpPr/>
          <p:nvPr/>
        </p:nvSpPr>
        <p:spPr>
          <a:xfrm>
            <a:off x="0" y="0"/>
            <a:ext cx="3691782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lvl="5">
              <a:lnSpc>
                <a:spcPct val="110000"/>
              </a:lnSpc>
              <a:buClr>
                <a:schemeClr val="bg1"/>
              </a:buClr>
            </a:pPr>
            <a:endParaRPr lang="ru-RU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08AE9238-2478-46F1-BDD5-323A54A96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58" y="5997590"/>
            <a:ext cx="3523793" cy="810838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3354B9C-23EF-FB02-4376-8B163861FAB4}"/>
              </a:ext>
            </a:extLst>
          </p:cNvPr>
          <p:cNvSpPr txBox="1">
            <a:spLocks/>
          </p:cNvSpPr>
          <p:nvPr/>
        </p:nvSpPr>
        <p:spPr>
          <a:xfrm>
            <a:off x="144714" y="285749"/>
            <a:ext cx="3367607" cy="120976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8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Постановка задачи</a:t>
            </a:r>
          </a:p>
        </p:txBody>
      </p:sp>
    </p:spTree>
    <p:extLst>
      <p:ext uri="{BB962C8B-B14F-4D97-AF65-F5344CB8AC3E}">
        <p14:creationId xmlns:p14="http://schemas.microsoft.com/office/powerpoint/2010/main" val="2798400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0BD2D19-ACED-4D05-B3DF-F27B971E47F2}"/>
              </a:ext>
            </a:extLst>
          </p:cNvPr>
          <p:cNvSpPr/>
          <p:nvPr/>
        </p:nvSpPr>
        <p:spPr>
          <a:xfrm>
            <a:off x="-5533" y="0"/>
            <a:ext cx="3691782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chemeClr val="bg1"/>
                </a:solidFill>
              </a:rPr>
              <a:t>Использованы производственные данные Центра НТИ «Цифровое материаловедение: новые материалы и вещества».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chemeClr val="bg1"/>
                </a:solidFill>
              </a:rPr>
              <a:t>Информация представлена в виде двух файлов формата </a:t>
            </a:r>
            <a:r>
              <a:rPr lang="ru-RU" sz="1800" dirty="0" err="1">
                <a:solidFill>
                  <a:schemeClr val="bg1"/>
                </a:solidFill>
              </a:rPr>
              <a:t>excel</a:t>
            </a:r>
            <a:r>
              <a:rPr lang="ru-RU" sz="1800" dirty="0">
                <a:solidFill>
                  <a:schemeClr val="bg1"/>
                </a:solidFill>
              </a:rPr>
              <a:t>: X_bp.xlsx (характеристики </a:t>
            </a:r>
            <a:r>
              <a:rPr lang="ru-RU" sz="1800" dirty="0" err="1">
                <a:solidFill>
                  <a:schemeClr val="bg1"/>
                </a:solidFill>
              </a:rPr>
              <a:t>базальтопластика</a:t>
            </a:r>
            <a:r>
              <a:rPr lang="ru-RU" sz="1800" dirty="0">
                <a:solidFill>
                  <a:schemeClr val="bg1"/>
                </a:solidFill>
              </a:rPr>
              <a:t>) и     X_nup.xlsx (характеристики нашивки из углепластика).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chemeClr val="bg1"/>
                </a:solidFill>
              </a:rPr>
              <a:t>Для работы указанные </a:t>
            </a:r>
            <a:r>
              <a:rPr lang="ru-RU" sz="1800" dirty="0" err="1">
                <a:solidFill>
                  <a:schemeClr val="bg1"/>
                </a:solidFill>
              </a:rPr>
              <a:t>датасеты</a:t>
            </a:r>
            <a:r>
              <a:rPr lang="ru-RU" sz="1800" dirty="0">
                <a:solidFill>
                  <a:schemeClr val="bg1"/>
                </a:solidFill>
              </a:rPr>
              <a:t> объединены в один по индексу по типу объединения INNER с удалением 17 строк второго </a:t>
            </a:r>
            <a:r>
              <a:rPr lang="ru-RU" sz="1800" dirty="0" err="1">
                <a:solidFill>
                  <a:schemeClr val="bg1"/>
                </a:solidFill>
              </a:rPr>
              <a:t>датасета</a:t>
            </a:r>
            <a:r>
              <a:rPr lang="ru-RU" sz="1800" dirty="0">
                <a:solidFill>
                  <a:schemeClr val="bg1"/>
                </a:solidFill>
              </a:rPr>
              <a:t>.</a:t>
            </a:r>
          </a:p>
          <a:p>
            <a:pPr lvl="5">
              <a:lnSpc>
                <a:spcPct val="110000"/>
              </a:lnSpc>
              <a:buClr>
                <a:schemeClr val="bg1"/>
              </a:buClr>
            </a:pPr>
            <a:endParaRPr lang="ru-RU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AE9238-2478-46F1-BDD5-323A54A96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58" y="5997590"/>
            <a:ext cx="3523793" cy="810838"/>
          </a:xfrm>
          <a:prstGeom prst="rect">
            <a:avLst/>
          </a:prstGeom>
        </p:spPr>
      </p:pic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DE8029AB-4342-44EA-B32B-A9C730864718}"/>
              </a:ext>
            </a:extLst>
          </p:cNvPr>
          <p:cNvSpPr txBox="1">
            <a:spLocks/>
          </p:cNvSpPr>
          <p:nvPr/>
        </p:nvSpPr>
        <p:spPr>
          <a:xfrm>
            <a:off x="144714" y="49573"/>
            <a:ext cx="3367607" cy="144594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8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Исходные данные для анализа:</a:t>
            </a: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2D8E7F87-A3D8-43BF-B466-E1F1F44F3679}"/>
              </a:ext>
            </a:extLst>
          </p:cNvPr>
          <p:cNvSpPr txBox="1">
            <a:spLocks/>
          </p:cNvSpPr>
          <p:nvPr/>
        </p:nvSpPr>
        <p:spPr>
          <a:xfrm>
            <a:off x="80444" y="905521"/>
            <a:ext cx="3418663" cy="305889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Clr>
                <a:schemeClr val="bg1"/>
              </a:buClr>
              <a:buNone/>
            </a:pPr>
            <a:endParaRPr lang="ru-RU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2" name="Рисунок 41">
            <a:extLst>
              <a:ext uri="{FF2B5EF4-FFF2-40B4-BE49-F238E27FC236}">
                <a16:creationId xmlns:a16="http://schemas.microsoft.com/office/drawing/2014/main" id="{B3ED2D1A-5430-4FD8-980D-AD95435DE0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6168" y="6323147"/>
            <a:ext cx="1390137" cy="458731"/>
          </a:xfrm>
          <a:prstGeom prst="rect">
            <a:avLst/>
          </a:prstGeom>
        </p:spPr>
      </p:pic>
      <p:pic>
        <p:nvPicPr>
          <p:cNvPr id="9" name="Рисунок 8" descr="Изображение выглядит как стол&#10;&#10;Автоматически созданное описание">
            <a:extLst>
              <a:ext uri="{FF2B5EF4-FFF2-40B4-BE49-F238E27FC236}">
                <a16:creationId xmlns:a16="http://schemas.microsoft.com/office/drawing/2014/main" id="{881C391E-A117-F48B-BC36-5B87A4C575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6088" y="611740"/>
            <a:ext cx="6642573" cy="2293385"/>
          </a:xfrm>
          <a:prstGeom prst="rect">
            <a:avLst/>
          </a:prstGeom>
        </p:spPr>
      </p:pic>
      <p:pic>
        <p:nvPicPr>
          <p:cNvPr id="12" name="Рисунок 11" descr="Изображение выглядит как стол&#10;&#10;Автоматически созданное описание">
            <a:extLst>
              <a:ext uri="{FF2B5EF4-FFF2-40B4-BE49-F238E27FC236}">
                <a16:creationId xmlns:a16="http://schemas.microsoft.com/office/drawing/2014/main" id="{B171FB3E-868F-2A62-683D-A570129842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6088" y="3429000"/>
            <a:ext cx="6599420" cy="2696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4855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0BD2D19-ACED-4D05-B3DF-F27B971E47F2}"/>
              </a:ext>
            </a:extLst>
          </p:cNvPr>
          <p:cNvSpPr/>
          <p:nvPr/>
        </p:nvSpPr>
        <p:spPr>
          <a:xfrm>
            <a:off x="-5533" y="0"/>
            <a:ext cx="3691782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lvl="5">
              <a:lnSpc>
                <a:spcPct val="110000"/>
              </a:lnSpc>
              <a:buClr>
                <a:schemeClr val="bg1"/>
              </a:buClr>
            </a:pPr>
            <a:endParaRPr lang="ru-RU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AE9238-2478-46F1-BDD5-323A54A96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58" y="5997590"/>
            <a:ext cx="3523793" cy="810838"/>
          </a:xfrm>
          <a:prstGeom prst="rect">
            <a:avLst/>
          </a:prstGeom>
        </p:spPr>
      </p:pic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DE8029AB-4342-44EA-B32B-A9C730864718}"/>
              </a:ext>
            </a:extLst>
          </p:cNvPr>
          <p:cNvSpPr txBox="1">
            <a:spLocks/>
          </p:cNvSpPr>
          <p:nvPr/>
        </p:nvSpPr>
        <p:spPr>
          <a:xfrm>
            <a:off x="144714" y="49573"/>
            <a:ext cx="3367607" cy="144594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8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Разведочный анализ данных</a:t>
            </a: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73E55286-D386-4C71-89FF-FFBB1E76ACFF}"/>
              </a:ext>
            </a:extLst>
          </p:cNvPr>
          <p:cNvSpPr txBox="1">
            <a:spLocks/>
          </p:cNvSpPr>
          <p:nvPr/>
        </p:nvSpPr>
        <p:spPr>
          <a:xfrm>
            <a:off x="243905" y="1145309"/>
            <a:ext cx="3418663" cy="29709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ru-RU" sz="1600" b="1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Разведочный анализ данных: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400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Статистические характеристики объединенного </a:t>
            </a:r>
            <a:r>
              <a:rPr lang="ru-RU" sz="1400" cap="none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датасета</a:t>
            </a:r>
            <a:r>
              <a:rPr lang="ru-RU" sz="1400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400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Оценка типов данных;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400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Проверка на наличие пропусков данных;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400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Подсчет уникальных значений для каждой характеристики.</a:t>
            </a:r>
          </a:p>
        </p:txBody>
      </p:sp>
      <p:pic>
        <p:nvPicPr>
          <p:cNvPr id="8" name="Рисунок 7" descr="Изображение выглядит как стол&#10;&#10;Автоматически созданное описание">
            <a:extLst>
              <a:ext uri="{FF2B5EF4-FFF2-40B4-BE49-F238E27FC236}">
                <a16:creationId xmlns:a16="http://schemas.microsoft.com/office/drawing/2014/main" id="{4C4D7450-6FCB-1591-757A-D2804E6A0C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6496" y="41098"/>
            <a:ext cx="6738316" cy="2202619"/>
          </a:xfrm>
          <a:prstGeom prst="rect">
            <a:avLst/>
          </a:prstGeom>
        </p:spPr>
      </p:pic>
      <p:pic>
        <p:nvPicPr>
          <p:cNvPr id="11" name="Рисунок 10" descr="Изображение выглядит как стол&#10;&#10;Автоматически созданное описание">
            <a:extLst>
              <a:ext uri="{FF2B5EF4-FFF2-40B4-BE49-F238E27FC236}">
                <a16:creationId xmlns:a16="http://schemas.microsoft.com/office/drawing/2014/main" id="{D07AFA09-2911-B729-2D9A-515E069244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6496" y="2243717"/>
            <a:ext cx="6517468" cy="2202619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DEB322B2-97DD-FB23-C413-EE9F08F88D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6496" y="4627165"/>
            <a:ext cx="7666182" cy="2120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810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0BD2D19-ACED-4D05-B3DF-F27B971E47F2}"/>
              </a:ext>
            </a:extLst>
          </p:cNvPr>
          <p:cNvSpPr/>
          <p:nvPr/>
        </p:nvSpPr>
        <p:spPr>
          <a:xfrm>
            <a:off x="9073" y="-1"/>
            <a:ext cx="3691782" cy="347756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lvl="5">
              <a:lnSpc>
                <a:spcPct val="110000"/>
              </a:lnSpc>
              <a:buClr>
                <a:schemeClr val="bg1"/>
              </a:buClr>
            </a:pPr>
            <a:endParaRPr lang="ru-RU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AE9238-2478-46F1-BDD5-323A54A96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14" y="2625772"/>
            <a:ext cx="3523793" cy="810838"/>
          </a:xfrm>
          <a:prstGeom prst="rect">
            <a:avLst/>
          </a:prstGeom>
        </p:spPr>
      </p:pic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DE8029AB-4342-44EA-B32B-A9C730864718}"/>
              </a:ext>
            </a:extLst>
          </p:cNvPr>
          <p:cNvSpPr txBox="1">
            <a:spLocks/>
          </p:cNvSpPr>
          <p:nvPr/>
        </p:nvSpPr>
        <p:spPr>
          <a:xfrm>
            <a:off x="144714" y="49573"/>
            <a:ext cx="3367607" cy="144594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8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Визуализация исходных данных:</a:t>
            </a: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2D8E7F87-A3D8-43BF-B466-E1F1F44F3679}"/>
              </a:ext>
            </a:extLst>
          </p:cNvPr>
          <p:cNvSpPr txBox="1">
            <a:spLocks/>
          </p:cNvSpPr>
          <p:nvPr/>
        </p:nvSpPr>
        <p:spPr>
          <a:xfrm>
            <a:off x="189537" y="821678"/>
            <a:ext cx="3511318" cy="182919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гистограммы и графики плотности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диаграмма «ящик с усами»;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попарные графики рассеяния точек;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график квантиль-квантиль;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тепловая карта.</a:t>
            </a: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73E55286-D386-4C71-89FF-FFBB1E76ACFF}"/>
              </a:ext>
            </a:extLst>
          </p:cNvPr>
          <p:cNvSpPr txBox="1">
            <a:spLocks/>
          </p:cNvSpPr>
          <p:nvPr/>
        </p:nvSpPr>
        <p:spPr>
          <a:xfrm>
            <a:off x="146222" y="3379805"/>
            <a:ext cx="3418663" cy="26996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endParaRPr lang="ru-RU" sz="1700" cap="none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Рисунок 7" descr="Изображение выглядит как диаграмма&#10;&#10;Автоматически созданное описание">
            <a:extLst>
              <a:ext uri="{FF2B5EF4-FFF2-40B4-BE49-F238E27FC236}">
                <a16:creationId xmlns:a16="http://schemas.microsoft.com/office/drawing/2014/main" id="{4FE5F423-6594-F90C-16BA-8C2442A789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3259" y="-55418"/>
            <a:ext cx="3015756" cy="3435224"/>
          </a:xfrm>
          <a:prstGeom prst="rect">
            <a:avLst/>
          </a:prstGeom>
        </p:spPr>
      </p:pic>
      <p:pic>
        <p:nvPicPr>
          <p:cNvPr id="10" name="Рисунок 9" descr="Изображение выглядит как диаграмма&#10;&#10;Автоматически созданное описание">
            <a:extLst>
              <a:ext uri="{FF2B5EF4-FFF2-40B4-BE49-F238E27FC236}">
                <a16:creationId xmlns:a16="http://schemas.microsoft.com/office/drawing/2014/main" id="{0902BAFE-816C-66EE-3B49-DB79CA74CF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3674" y="49573"/>
            <a:ext cx="3004249" cy="3257045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2DCA838-E133-7809-8CB0-941CEBD7FB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3259" y="3640570"/>
            <a:ext cx="3015755" cy="2950093"/>
          </a:xfrm>
          <a:prstGeom prst="rect">
            <a:avLst/>
          </a:prstGeom>
        </p:spPr>
      </p:pic>
      <p:pic>
        <p:nvPicPr>
          <p:cNvPr id="14" name="Рисунок 13" descr="Изображение выглядит как диаграмма&#10;&#10;Автоматически созданное описание">
            <a:extLst>
              <a:ext uri="{FF2B5EF4-FFF2-40B4-BE49-F238E27FC236}">
                <a16:creationId xmlns:a16="http://schemas.microsoft.com/office/drawing/2014/main" id="{9569F837-9D9B-9BD0-6023-4F56ABE450A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1418" y="3477563"/>
            <a:ext cx="3776101" cy="3173482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2FABAA74-8361-ABC0-4C24-46F283B4AF6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526" y="3640569"/>
            <a:ext cx="2902170" cy="2950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4099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0BD2D19-ACED-4D05-B3DF-F27B971E47F2}"/>
              </a:ext>
            </a:extLst>
          </p:cNvPr>
          <p:cNvSpPr/>
          <p:nvPr/>
        </p:nvSpPr>
        <p:spPr>
          <a:xfrm>
            <a:off x="0" y="12973"/>
            <a:ext cx="3691782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lvl="5">
              <a:lnSpc>
                <a:spcPct val="110000"/>
              </a:lnSpc>
              <a:buClr>
                <a:schemeClr val="bg1"/>
              </a:buClr>
            </a:pPr>
            <a:endParaRPr lang="ru-RU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AE9238-2478-46F1-BDD5-323A54A96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58" y="5997590"/>
            <a:ext cx="3523793" cy="810838"/>
          </a:xfrm>
          <a:prstGeom prst="rect">
            <a:avLst/>
          </a:prstGeom>
        </p:spPr>
      </p:pic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DE8029AB-4342-44EA-B32B-A9C730864718}"/>
              </a:ext>
            </a:extLst>
          </p:cNvPr>
          <p:cNvSpPr txBox="1">
            <a:spLocks/>
          </p:cNvSpPr>
          <p:nvPr/>
        </p:nvSpPr>
        <p:spPr>
          <a:xfrm>
            <a:off x="144714" y="49573"/>
            <a:ext cx="3367607" cy="144594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8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Предобработка данных:</a:t>
            </a: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2D8E7F87-A3D8-43BF-B466-E1F1F44F3679}"/>
              </a:ext>
            </a:extLst>
          </p:cNvPr>
          <p:cNvSpPr txBox="1">
            <a:spLocks/>
          </p:cNvSpPr>
          <p:nvPr/>
        </p:nvSpPr>
        <p:spPr>
          <a:xfrm>
            <a:off x="99894" y="997528"/>
            <a:ext cx="3511318" cy="2621625"/>
          </a:xfrm>
          <a:prstGeom prst="rect">
            <a:avLst/>
          </a:prstGeom>
        </p:spPr>
        <p:txBody>
          <a:bodyPr anchor="ctr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ru-RU" sz="15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Исключение выбросов: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endParaRPr lang="ru-RU" sz="13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Проверка </a:t>
            </a:r>
            <a:r>
              <a:rPr lang="ru-RU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датасета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на выбросы;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Выбор и обоснование метода очистки от выбросов;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Исключение выбросов методом </a:t>
            </a:r>
            <a:r>
              <a:rPr lang="ru-RU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межквартильного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диапазона (3 итерации);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Проверка очищенного </a:t>
            </a:r>
            <a:r>
              <a:rPr lang="ru-RU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датасета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на выбросы.</a:t>
            </a: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73E55286-D386-4C71-89FF-FFBB1E76ACFF}"/>
              </a:ext>
            </a:extLst>
          </p:cNvPr>
          <p:cNvSpPr txBox="1">
            <a:spLocks/>
          </p:cNvSpPr>
          <p:nvPr/>
        </p:nvSpPr>
        <p:spPr>
          <a:xfrm>
            <a:off x="146222" y="3379805"/>
            <a:ext cx="3418663" cy="26996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endParaRPr lang="ru-RU" sz="1700" cap="none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Рисунок 13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D76B0256-B48F-EA16-846D-7FA8916228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1216" y="138545"/>
            <a:ext cx="6916730" cy="3694546"/>
          </a:xfrm>
          <a:prstGeom prst="rect">
            <a:avLst/>
          </a:prstGeom>
        </p:spPr>
      </p:pic>
      <p:pic>
        <p:nvPicPr>
          <p:cNvPr id="16" name="Рисунок 15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60FAA5F4-F32E-FC19-2B94-7C6F4288F8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1216" y="4011726"/>
            <a:ext cx="7537079" cy="2539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7361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0BD2D19-ACED-4D05-B3DF-F27B971E47F2}"/>
              </a:ext>
            </a:extLst>
          </p:cNvPr>
          <p:cNvSpPr/>
          <p:nvPr/>
        </p:nvSpPr>
        <p:spPr>
          <a:xfrm>
            <a:off x="-17374" y="11097"/>
            <a:ext cx="3691782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lvl="5">
              <a:lnSpc>
                <a:spcPct val="110000"/>
              </a:lnSpc>
              <a:buClr>
                <a:schemeClr val="bg1"/>
              </a:buClr>
            </a:pPr>
            <a:endParaRPr lang="ru-RU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AE9238-2478-46F1-BDD5-323A54A96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58" y="5997590"/>
            <a:ext cx="3523793" cy="810838"/>
          </a:xfrm>
          <a:prstGeom prst="rect">
            <a:avLst/>
          </a:prstGeom>
        </p:spPr>
      </p:pic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DE8029AB-4342-44EA-B32B-A9C730864718}"/>
              </a:ext>
            </a:extLst>
          </p:cNvPr>
          <p:cNvSpPr txBox="1">
            <a:spLocks/>
          </p:cNvSpPr>
          <p:nvPr/>
        </p:nvSpPr>
        <p:spPr>
          <a:xfrm>
            <a:off x="144714" y="49573"/>
            <a:ext cx="3367607" cy="144594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8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Предобработка данных:</a:t>
            </a: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73E55286-D386-4C71-89FF-FFBB1E76ACFF}"/>
              </a:ext>
            </a:extLst>
          </p:cNvPr>
          <p:cNvSpPr txBox="1">
            <a:spLocks/>
          </p:cNvSpPr>
          <p:nvPr/>
        </p:nvSpPr>
        <p:spPr>
          <a:xfrm>
            <a:off x="146222" y="3379805"/>
            <a:ext cx="3418663" cy="26996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endParaRPr lang="ru-RU" sz="1700" cap="none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Объект 2">
            <a:extLst>
              <a:ext uri="{FF2B5EF4-FFF2-40B4-BE49-F238E27FC236}">
                <a16:creationId xmlns:a16="http://schemas.microsoft.com/office/drawing/2014/main" id="{AED70D87-8212-4A15-9CC4-2E4A323EFA85}"/>
              </a:ext>
            </a:extLst>
          </p:cNvPr>
          <p:cNvSpPr txBox="1">
            <a:spLocks/>
          </p:cNvSpPr>
          <p:nvPr/>
        </p:nvSpPr>
        <p:spPr>
          <a:xfrm>
            <a:off x="144714" y="923636"/>
            <a:ext cx="3511318" cy="318966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ru-RU" sz="15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Нормализация и стандартизация данных: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Тестирование на нормальность исходного </a:t>
            </a:r>
            <a:r>
              <a:rPr lang="ru-RU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датасета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Нормализация данных с использованием </a:t>
            </a:r>
            <a:r>
              <a:rPr lang="en-US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MinMaxScaler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Стандартизация данных с использованием </a:t>
            </a:r>
            <a:r>
              <a:rPr lang="en-US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StandartScaler</a:t>
            </a:r>
            <a:r>
              <a:rPr lang="en-US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Оценка полученного результата</a:t>
            </a:r>
          </a:p>
        </p:txBody>
      </p:sp>
      <p:pic>
        <p:nvPicPr>
          <p:cNvPr id="8" name="Рисунок 7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E285B8B2-AC23-7490-B620-31F1AF08DC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5396" y="49573"/>
            <a:ext cx="8037368" cy="2084027"/>
          </a:xfrm>
          <a:prstGeom prst="rect">
            <a:avLst/>
          </a:prstGeom>
        </p:spPr>
      </p:pic>
      <p:pic>
        <p:nvPicPr>
          <p:cNvPr id="12" name="Рисунок 11" descr="Изображение выглядит как стол&#10;&#10;Автоматически созданное описание">
            <a:extLst>
              <a:ext uri="{FF2B5EF4-FFF2-40B4-BE49-F238E27FC236}">
                <a16:creationId xmlns:a16="http://schemas.microsoft.com/office/drawing/2014/main" id="{810D017A-1B20-5689-0692-0378373D36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6496" y="2133600"/>
            <a:ext cx="4554011" cy="2642915"/>
          </a:xfrm>
          <a:prstGeom prst="rect">
            <a:avLst/>
          </a:prstGeom>
        </p:spPr>
      </p:pic>
      <p:pic>
        <p:nvPicPr>
          <p:cNvPr id="15" name="Рисунок 14" descr="Изображение выглядит как диаграмма&#10;&#10;Автоматически созданное описание">
            <a:extLst>
              <a:ext uri="{FF2B5EF4-FFF2-40B4-BE49-F238E27FC236}">
                <a16:creationId xmlns:a16="http://schemas.microsoft.com/office/drawing/2014/main" id="{36ED23A1-9E80-DCDF-D060-2584DEF240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0507" y="2133600"/>
            <a:ext cx="3619701" cy="2642915"/>
          </a:xfrm>
          <a:prstGeom prst="rect">
            <a:avLst/>
          </a:prstGeom>
        </p:spPr>
      </p:pic>
      <p:pic>
        <p:nvPicPr>
          <p:cNvPr id="17" name="Рисунок 16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8DD32DC9-5B47-907E-4E3D-20B27F87B30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5396" y="4626320"/>
            <a:ext cx="8028952" cy="2231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4359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0BD2D19-ACED-4D05-B3DF-F27B971E47F2}"/>
              </a:ext>
            </a:extLst>
          </p:cNvPr>
          <p:cNvSpPr/>
          <p:nvPr/>
        </p:nvSpPr>
        <p:spPr>
          <a:xfrm>
            <a:off x="-17374" y="-86519"/>
            <a:ext cx="3691782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lvl="5">
              <a:lnSpc>
                <a:spcPct val="110000"/>
              </a:lnSpc>
              <a:buClr>
                <a:schemeClr val="bg1"/>
              </a:buClr>
            </a:pPr>
            <a:endParaRPr lang="ru-RU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AE9238-2478-46F1-BDD5-323A54A96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58" y="5997590"/>
            <a:ext cx="3523793" cy="810838"/>
          </a:xfrm>
          <a:prstGeom prst="rect">
            <a:avLst/>
          </a:prstGeom>
        </p:spPr>
      </p:pic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DE8029AB-4342-44EA-B32B-A9C730864718}"/>
              </a:ext>
            </a:extLst>
          </p:cNvPr>
          <p:cNvSpPr txBox="1">
            <a:spLocks/>
          </p:cNvSpPr>
          <p:nvPr/>
        </p:nvSpPr>
        <p:spPr>
          <a:xfrm>
            <a:off x="144714" y="49573"/>
            <a:ext cx="3367607" cy="144594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8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Разработка и обучение моделей:</a:t>
            </a: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73E55286-D386-4C71-89FF-FFBB1E76ACFF}"/>
              </a:ext>
            </a:extLst>
          </p:cNvPr>
          <p:cNvSpPr txBox="1">
            <a:spLocks/>
          </p:cNvSpPr>
          <p:nvPr/>
        </p:nvSpPr>
        <p:spPr>
          <a:xfrm>
            <a:off x="146222" y="3379805"/>
            <a:ext cx="3418663" cy="26996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endParaRPr lang="ru-RU" sz="1700" cap="none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Объект 2">
            <a:extLst>
              <a:ext uri="{FF2B5EF4-FFF2-40B4-BE49-F238E27FC236}">
                <a16:creationId xmlns:a16="http://schemas.microsoft.com/office/drawing/2014/main" id="{AED70D87-8212-4A15-9CC4-2E4A323EFA85}"/>
              </a:ext>
            </a:extLst>
          </p:cNvPr>
          <p:cNvSpPr txBox="1">
            <a:spLocks/>
          </p:cNvSpPr>
          <p:nvPr/>
        </p:nvSpPr>
        <p:spPr>
          <a:xfrm>
            <a:off x="199262" y="1230276"/>
            <a:ext cx="3511318" cy="1887219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ru-RU" sz="15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Прогнозирование модуля упругости при растяжении: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Разбиение данных на тестовую и тренировочную выборки;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Анализ работы различных моделей на стандартных параметрах.</a:t>
            </a:r>
          </a:p>
        </p:txBody>
      </p:sp>
      <p:pic>
        <p:nvPicPr>
          <p:cNvPr id="9" name="Рисунок 8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D8D83C25-DAC2-A312-85F1-75F4D00C6C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6496" y="49573"/>
            <a:ext cx="8059940" cy="2361406"/>
          </a:xfrm>
          <a:prstGeom prst="rect">
            <a:avLst/>
          </a:prstGeom>
        </p:spPr>
      </p:pic>
      <p:pic>
        <p:nvPicPr>
          <p:cNvPr id="11" name="Рисунок 10" descr="Изображение выглядит как диаграмма&#10;&#10;Автоматически созданное описание">
            <a:extLst>
              <a:ext uri="{FF2B5EF4-FFF2-40B4-BE49-F238E27FC236}">
                <a16:creationId xmlns:a16="http://schemas.microsoft.com/office/drawing/2014/main" id="{8F0DD7B3-0C77-5B13-D067-3C6EB144A8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8442" y="3986216"/>
            <a:ext cx="4111777" cy="1359772"/>
          </a:xfrm>
          <a:prstGeom prst="rect">
            <a:avLst/>
          </a:prstGeom>
        </p:spPr>
      </p:pic>
      <p:pic>
        <p:nvPicPr>
          <p:cNvPr id="13" name="Рисунок 12" descr="Изображение выглядит как диаграмма&#10;&#10;Автоматически созданное описание">
            <a:extLst>
              <a:ext uri="{FF2B5EF4-FFF2-40B4-BE49-F238E27FC236}">
                <a16:creationId xmlns:a16="http://schemas.microsoft.com/office/drawing/2014/main" id="{826B8382-199F-7D63-20EC-7B4D49ED2A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6497" y="2596272"/>
            <a:ext cx="4143722" cy="1349958"/>
          </a:xfrm>
          <a:prstGeom prst="rect">
            <a:avLst/>
          </a:prstGeom>
        </p:spPr>
      </p:pic>
      <p:pic>
        <p:nvPicPr>
          <p:cNvPr id="18" name="Рисунок 17" descr="Изображение выглядит как диаграмма&#10;&#10;Автоматически созданное описание">
            <a:extLst>
              <a:ext uri="{FF2B5EF4-FFF2-40B4-BE49-F238E27FC236}">
                <a16:creationId xmlns:a16="http://schemas.microsoft.com/office/drawing/2014/main" id="{433A6D9B-54A8-9F14-A497-8851F841175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8442" y="5450957"/>
            <a:ext cx="4133999" cy="1359772"/>
          </a:xfrm>
          <a:prstGeom prst="rect">
            <a:avLst/>
          </a:prstGeom>
        </p:spPr>
      </p:pic>
      <p:pic>
        <p:nvPicPr>
          <p:cNvPr id="20" name="Рисунок 19" descr="Изображение выглядит как диаграмма&#10;&#10;Автоматически созданное описание">
            <a:extLst>
              <a:ext uri="{FF2B5EF4-FFF2-40B4-BE49-F238E27FC236}">
                <a16:creationId xmlns:a16="http://schemas.microsoft.com/office/drawing/2014/main" id="{A51C78FB-C4D3-8D66-08E3-C7F227D29B8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2563" y="2611776"/>
            <a:ext cx="4046178" cy="1334454"/>
          </a:xfrm>
          <a:prstGeom prst="rect">
            <a:avLst/>
          </a:prstGeom>
        </p:spPr>
      </p:pic>
      <p:pic>
        <p:nvPicPr>
          <p:cNvPr id="22" name="Рисунок 21" descr="Изображение выглядит как диаграмма&#10;&#10;Автоматически созданное описание">
            <a:extLst>
              <a:ext uri="{FF2B5EF4-FFF2-40B4-BE49-F238E27FC236}">
                <a16:creationId xmlns:a16="http://schemas.microsoft.com/office/drawing/2014/main" id="{69B9B67E-7528-BC71-891E-2D9DDFDC14A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2563" y="3986216"/>
            <a:ext cx="3993215" cy="1322863"/>
          </a:xfrm>
          <a:prstGeom prst="rect">
            <a:avLst/>
          </a:prstGeom>
        </p:spPr>
      </p:pic>
      <p:pic>
        <p:nvPicPr>
          <p:cNvPr id="25" name="Рисунок 24" descr="Изображение выглядит как диаграмма&#10;&#10;Автоматически созданное описание">
            <a:extLst>
              <a:ext uri="{FF2B5EF4-FFF2-40B4-BE49-F238E27FC236}">
                <a16:creationId xmlns:a16="http://schemas.microsoft.com/office/drawing/2014/main" id="{7390AB59-1DEE-DAEA-D56F-2F63F3ED114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8594" y="5398711"/>
            <a:ext cx="3987184" cy="1336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3574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0BD2D19-ACED-4D05-B3DF-F27B971E47F2}"/>
              </a:ext>
            </a:extLst>
          </p:cNvPr>
          <p:cNvSpPr/>
          <p:nvPr/>
        </p:nvSpPr>
        <p:spPr>
          <a:xfrm>
            <a:off x="-17374" y="-86519"/>
            <a:ext cx="3691782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lvl="5">
              <a:lnSpc>
                <a:spcPct val="110000"/>
              </a:lnSpc>
              <a:buClr>
                <a:schemeClr val="bg1"/>
              </a:buClr>
            </a:pPr>
            <a:endParaRPr lang="ru-RU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AE9238-2478-46F1-BDD5-323A54A96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58" y="5997590"/>
            <a:ext cx="3523793" cy="810838"/>
          </a:xfrm>
          <a:prstGeom prst="rect">
            <a:avLst/>
          </a:prstGeom>
        </p:spPr>
      </p:pic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DE8029AB-4342-44EA-B32B-A9C730864718}"/>
              </a:ext>
            </a:extLst>
          </p:cNvPr>
          <p:cNvSpPr txBox="1">
            <a:spLocks/>
          </p:cNvSpPr>
          <p:nvPr/>
        </p:nvSpPr>
        <p:spPr>
          <a:xfrm>
            <a:off x="144714" y="49573"/>
            <a:ext cx="3367607" cy="144594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8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Разработка и обучение моделей:</a:t>
            </a: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73E55286-D386-4C71-89FF-FFBB1E76ACFF}"/>
              </a:ext>
            </a:extLst>
          </p:cNvPr>
          <p:cNvSpPr txBox="1">
            <a:spLocks/>
          </p:cNvSpPr>
          <p:nvPr/>
        </p:nvSpPr>
        <p:spPr>
          <a:xfrm>
            <a:off x="146222" y="3379805"/>
            <a:ext cx="3418663" cy="26996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endParaRPr lang="ru-RU" sz="1700" cap="none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Объект 2">
            <a:extLst>
              <a:ext uri="{FF2B5EF4-FFF2-40B4-BE49-F238E27FC236}">
                <a16:creationId xmlns:a16="http://schemas.microsoft.com/office/drawing/2014/main" id="{AED70D87-8212-4A15-9CC4-2E4A323EFA85}"/>
              </a:ext>
            </a:extLst>
          </p:cNvPr>
          <p:cNvSpPr txBox="1">
            <a:spLocks/>
          </p:cNvSpPr>
          <p:nvPr/>
        </p:nvSpPr>
        <p:spPr>
          <a:xfrm>
            <a:off x="199262" y="1230276"/>
            <a:ext cx="3511318" cy="1887219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ru-RU" sz="15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Прогнозирование модуля упругости при растяжении: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Поиск </a:t>
            </a:r>
            <a:r>
              <a:rPr lang="ru-RU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гиперпараметров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моделей (метод поиска по сетке </a:t>
            </a:r>
            <a:r>
              <a:rPr lang="en-US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GridSearch</a:t>
            </a:r>
            <a:r>
              <a:rPr lang="en-US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 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перекрестной проверкой, кол-во блоков = 10)</a:t>
            </a:r>
          </a:p>
        </p:txBody>
      </p:sp>
      <p:pic>
        <p:nvPicPr>
          <p:cNvPr id="7" name="Рисунок 6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02243A01-CA55-C831-9B57-7AB6092FC3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7216" y="85814"/>
            <a:ext cx="5367867" cy="3740505"/>
          </a:xfrm>
          <a:prstGeom prst="rect">
            <a:avLst/>
          </a:prstGeom>
        </p:spPr>
      </p:pic>
      <p:pic>
        <p:nvPicPr>
          <p:cNvPr id="10" name="Рисунок 9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D3F90109-A1A0-9A35-5186-EB2A18A52F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8004" y="3826319"/>
            <a:ext cx="7057881" cy="1128587"/>
          </a:xfrm>
          <a:prstGeom prst="rect">
            <a:avLst/>
          </a:prstGeom>
        </p:spPr>
      </p:pic>
      <p:pic>
        <p:nvPicPr>
          <p:cNvPr id="14" name="Рисунок 13" descr="Изображение выглядит как диаграмма&#10;&#10;Автоматически созданное описание">
            <a:extLst>
              <a:ext uri="{FF2B5EF4-FFF2-40B4-BE49-F238E27FC236}">
                <a16:creationId xmlns:a16="http://schemas.microsoft.com/office/drawing/2014/main" id="{4622F1BB-5548-1E6E-7E36-E71FBCF4E6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7216" y="4867600"/>
            <a:ext cx="6363855" cy="1903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6201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2525</TotalTime>
  <Words>439</Words>
  <Application>Microsoft Office PowerPoint</Application>
  <PresentationFormat>Широкоэкранный</PresentationFormat>
  <Paragraphs>71</Paragraphs>
  <Slides>14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21" baseType="lpstr">
      <vt:lpstr>Arial</vt:lpstr>
      <vt:lpstr>Calibri</vt:lpstr>
      <vt:lpstr>Calibri Light</vt:lpstr>
      <vt:lpstr>Symbol</vt:lpstr>
      <vt:lpstr>Times New Roman</vt:lpstr>
      <vt:lpstr>Wingdings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Яманкин Андрей Геннадьевич</cp:lastModifiedBy>
  <cp:revision>99</cp:revision>
  <dcterms:created xsi:type="dcterms:W3CDTF">2022-06-12T16:10:37Z</dcterms:created>
  <dcterms:modified xsi:type="dcterms:W3CDTF">2023-04-23T14:10:44Z</dcterms:modified>
</cp:coreProperties>
</file>